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4" r:id="rId6"/>
    <p:sldId id="267" r:id="rId7"/>
    <p:sldId id="262" r:id="rId8"/>
    <p:sldId id="263" r:id="rId9"/>
    <p:sldId id="258" r:id="rId10"/>
    <p:sldId id="265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73605"/>
  </p:normalViewPr>
  <p:slideViewPr>
    <p:cSldViewPr snapToGrid="0" snapToObjects="1">
      <p:cViewPr varScale="1">
        <p:scale>
          <a:sx n="92" d="100"/>
          <a:sy n="92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B116A-E56F-4358-9B14-5BB397D2F21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BE0060-0BDD-4016-BD3F-CE114CC9B851}">
      <dgm:prSet/>
      <dgm:spPr/>
      <dgm:t>
        <a:bodyPr/>
        <a:lstStyle/>
        <a:p>
          <a:r>
            <a:rPr lang="en-US"/>
            <a:t>Word Embeddings</a:t>
          </a:r>
        </a:p>
      </dgm:t>
    </dgm:pt>
    <dgm:pt modelId="{33D358B2-591A-432A-908B-10180FB9027A}" type="parTrans" cxnId="{53CABE81-EEBD-44E1-9EA7-AD64188F5A5C}">
      <dgm:prSet/>
      <dgm:spPr/>
      <dgm:t>
        <a:bodyPr/>
        <a:lstStyle/>
        <a:p>
          <a:endParaRPr lang="en-US"/>
        </a:p>
      </dgm:t>
    </dgm:pt>
    <dgm:pt modelId="{67E26F2F-8884-4B54-BC10-E968291B54BF}" type="sibTrans" cxnId="{53CABE81-EEBD-44E1-9EA7-AD64188F5A5C}">
      <dgm:prSet/>
      <dgm:spPr/>
      <dgm:t>
        <a:bodyPr/>
        <a:lstStyle/>
        <a:p>
          <a:endParaRPr lang="en-US"/>
        </a:p>
      </dgm:t>
    </dgm:pt>
    <dgm:pt modelId="{AC78B978-B981-491C-9C03-70D97C2983E3}">
      <dgm:prSet/>
      <dgm:spPr/>
      <dgm:t>
        <a:bodyPr/>
        <a:lstStyle/>
        <a:p>
          <a:r>
            <a:rPr lang="en-US" dirty="0"/>
            <a:t>Word Frequency</a:t>
          </a:r>
        </a:p>
      </dgm:t>
    </dgm:pt>
    <dgm:pt modelId="{CD570E0B-C59F-4EEA-A5D5-BAEFBDE371D8}" type="parTrans" cxnId="{871A7AC6-0373-488C-955B-51960F9D9535}">
      <dgm:prSet/>
      <dgm:spPr/>
      <dgm:t>
        <a:bodyPr/>
        <a:lstStyle/>
        <a:p>
          <a:endParaRPr lang="en-US"/>
        </a:p>
      </dgm:t>
    </dgm:pt>
    <dgm:pt modelId="{3F274605-2E3D-4467-B084-3EBD15E28380}" type="sibTrans" cxnId="{871A7AC6-0373-488C-955B-51960F9D9535}">
      <dgm:prSet/>
      <dgm:spPr/>
      <dgm:t>
        <a:bodyPr/>
        <a:lstStyle/>
        <a:p>
          <a:endParaRPr lang="en-US"/>
        </a:p>
      </dgm:t>
    </dgm:pt>
    <dgm:pt modelId="{A0D150B0-AF77-44CA-A018-EAC9A903EF7C}">
      <dgm:prSet/>
      <dgm:spPr/>
      <dgm:t>
        <a:bodyPr/>
        <a:lstStyle/>
        <a:p>
          <a:r>
            <a:rPr lang="en-US"/>
            <a:t>Bayes Theorem</a:t>
          </a:r>
        </a:p>
      </dgm:t>
    </dgm:pt>
    <dgm:pt modelId="{5D5B6932-6863-45E1-8B9F-2360930F8EBB}" type="parTrans" cxnId="{F784498E-AD58-44DA-9EBE-1E84A82A24D2}">
      <dgm:prSet/>
      <dgm:spPr/>
      <dgm:t>
        <a:bodyPr/>
        <a:lstStyle/>
        <a:p>
          <a:endParaRPr lang="en-US"/>
        </a:p>
      </dgm:t>
    </dgm:pt>
    <dgm:pt modelId="{C833218F-4CB5-4F0D-89FE-9F20840AA16B}" type="sibTrans" cxnId="{F784498E-AD58-44DA-9EBE-1E84A82A24D2}">
      <dgm:prSet/>
      <dgm:spPr/>
      <dgm:t>
        <a:bodyPr/>
        <a:lstStyle/>
        <a:p>
          <a:endParaRPr lang="en-US"/>
        </a:p>
      </dgm:t>
    </dgm:pt>
    <dgm:pt modelId="{23957029-5B12-42A9-AC43-E38DF31CDA97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EE28A278-CD5F-4490-BA7E-C7CB7A04587D}" type="parTrans" cxnId="{6E0B09DD-CDE8-453A-8690-B63C26103A19}">
      <dgm:prSet/>
      <dgm:spPr/>
      <dgm:t>
        <a:bodyPr/>
        <a:lstStyle/>
        <a:p>
          <a:endParaRPr lang="en-US"/>
        </a:p>
      </dgm:t>
    </dgm:pt>
    <dgm:pt modelId="{06FB5B16-7511-408D-9BBE-361263117C93}" type="sibTrans" cxnId="{6E0B09DD-CDE8-453A-8690-B63C26103A19}">
      <dgm:prSet/>
      <dgm:spPr/>
      <dgm:t>
        <a:bodyPr/>
        <a:lstStyle/>
        <a:p>
          <a:endParaRPr lang="en-US"/>
        </a:p>
      </dgm:t>
    </dgm:pt>
    <dgm:pt modelId="{156F9BD4-63AC-3849-87F4-CFED637AA763}">
      <dgm:prSet/>
      <dgm:spPr/>
      <dgm:t>
        <a:bodyPr/>
        <a:lstStyle/>
        <a:p>
          <a:r>
            <a:rPr lang="en-US" dirty="0"/>
            <a:t>K Nearest Neighbors</a:t>
          </a:r>
        </a:p>
      </dgm:t>
    </dgm:pt>
    <dgm:pt modelId="{4C7A89AC-A6FC-1A4C-BFE0-11D1CB34FC5B}" type="parTrans" cxnId="{F6D926EA-53DE-7849-ACA5-B1CAF62EEA51}">
      <dgm:prSet/>
      <dgm:spPr/>
      <dgm:t>
        <a:bodyPr/>
        <a:lstStyle/>
        <a:p>
          <a:endParaRPr lang="en-US"/>
        </a:p>
      </dgm:t>
    </dgm:pt>
    <dgm:pt modelId="{ADAC1418-BDB2-784A-BBC9-4B783EBF4ED4}" type="sibTrans" cxnId="{F6D926EA-53DE-7849-ACA5-B1CAF62EEA51}">
      <dgm:prSet/>
      <dgm:spPr/>
      <dgm:t>
        <a:bodyPr/>
        <a:lstStyle/>
        <a:p>
          <a:endParaRPr lang="en-US"/>
        </a:p>
      </dgm:t>
    </dgm:pt>
    <dgm:pt modelId="{078517F0-DAA8-7D41-B3AB-708135566126}" type="pres">
      <dgm:prSet presAssocID="{D2AB116A-E56F-4358-9B14-5BB397D2F21F}" presName="linear" presStyleCnt="0">
        <dgm:presLayoutVars>
          <dgm:animLvl val="lvl"/>
          <dgm:resizeHandles val="exact"/>
        </dgm:presLayoutVars>
      </dgm:prSet>
      <dgm:spPr/>
    </dgm:pt>
    <dgm:pt modelId="{BFB50496-66C2-1146-B120-56F643EE2B6D}" type="pres">
      <dgm:prSet presAssocID="{80BE0060-0BDD-4016-BD3F-CE114CC9B85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E87B7D2-16B3-254F-A16E-210A1D751432}" type="pres">
      <dgm:prSet presAssocID="{67E26F2F-8884-4B54-BC10-E968291B54BF}" presName="spacer" presStyleCnt="0"/>
      <dgm:spPr/>
    </dgm:pt>
    <dgm:pt modelId="{59AE3D00-A0E3-A745-A5A7-405B9BC58827}" type="pres">
      <dgm:prSet presAssocID="{AC78B978-B981-491C-9C03-70D97C2983E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C34F239-EEA6-9648-BD33-B1885D6E0B7E}" type="pres">
      <dgm:prSet presAssocID="{3F274605-2E3D-4467-B084-3EBD15E28380}" presName="spacer" presStyleCnt="0"/>
      <dgm:spPr/>
    </dgm:pt>
    <dgm:pt modelId="{52CD4450-B3DF-0F43-B789-B1B5A265AC37}" type="pres">
      <dgm:prSet presAssocID="{A0D150B0-AF77-44CA-A018-EAC9A903EF7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E96D7FA-C125-8247-A07D-594939606CAF}" type="pres">
      <dgm:prSet presAssocID="{C833218F-4CB5-4F0D-89FE-9F20840AA16B}" presName="spacer" presStyleCnt="0"/>
      <dgm:spPr/>
    </dgm:pt>
    <dgm:pt modelId="{999FB8EA-41F6-8941-A4EC-1BEB75E1153B}" type="pres">
      <dgm:prSet presAssocID="{23957029-5B12-42A9-AC43-E38DF31CDA9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044C9D5-A753-AF49-A8AE-A90F55FB10D8}" type="pres">
      <dgm:prSet presAssocID="{06FB5B16-7511-408D-9BBE-361263117C93}" presName="spacer" presStyleCnt="0"/>
      <dgm:spPr/>
    </dgm:pt>
    <dgm:pt modelId="{BA97EA7D-CCC2-3341-ABFD-0D79F9264CE7}" type="pres">
      <dgm:prSet presAssocID="{156F9BD4-63AC-3849-87F4-CFED637AA76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262820C-4AAE-5C41-8506-2AF30615AD17}" type="presOf" srcId="{D2AB116A-E56F-4358-9B14-5BB397D2F21F}" destId="{078517F0-DAA8-7D41-B3AB-708135566126}" srcOrd="0" destOrd="0" presId="urn:microsoft.com/office/officeart/2005/8/layout/vList2"/>
    <dgm:cxn modelId="{88943025-96BE-2C4E-B82D-DFAB5E9F50AF}" type="presOf" srcId="{A0D150B0-AF77-44CA-A018-EAC9A903EF7C}" destId="{52CD4450-B3DF-0F43-B789-B1B5A265AC37}" srcOrd="0" destOrd="0" presId="urn:microsoft.com/office/officeart/2005/8/layout/vList2"/>
    <dgm:cxn modelId="{7A2B743D-DFBA-3B46-A94B-C6A915ABE043}" type="presOf" srcId="{23957029-5B12-42A9-AC43-E38DF31CDA97}" destId="{999FB8EA-41F6-8941-A4EC-1BEB75E1153B}" srcOrd="0" destOrd="0" presId="urn:microsoft.com/office/officeart/2005/8/layout/vList2"/>
    <dgm:cxn modelId="{54BD6A79-CA49-5742-A88D-D37FBE7A0AA1}" type="presOf" srcId="{80BE0060-0BDD-4016-BD3F-CE114CC9B851}" destId="{BFB50496-66C2-1146-B120-56F643EE2B6D}" srcOrd="0" destOrd="0" presId="urn:microsoft.com/office/officeart/2005/8/layout/vList2"/>
    <dgm:cxn modelId="{8ABFB07B-4160-F247-B7F7-F840051AFF20}" type="presOf" srcId="{156F9BD4-63AC-3849-87F4-CFED637AA763}" destId="{BA97EA7D-CCC2-3341-ABFD-0D79F9264CE7}" srcOrd="0" destOrd="0" presId="urn:microsoft.com/office/officeart/2005/8/layout/vList2"/>
    <dgm:cxn modelId="{53CABE81-EEBD-44E1-9EA7-AD64188F5A5C}" srcId="{D2AB116A-E56F-4358-9B14-5BB397D2F21F}" destId="{80BE0060-0BDD-4016-BD3F-CE114CC9B851}" srcOrd="0" destOrd="0" parTransId="{33D358B2-591A-432A-908B-10180FB9027A}" sibTransId="{67E26F2F-8884-4B54-BC10-E968291B54BF}"/>
    <dgm:cxn modelId="{F784498E-AD58-44DA-9EBE-1E84A82A24D2}" srcId="{D2AB116A-E56F-4358-9B14-5BB397D2F21F}" destId="{A0D150B0-AF77-44CA-A018-EAC9A903EF7C}" srcOrd="2" destOrd="0" parTransId="{5D5B6932-6863-45E1-8B9F-2360930F8EBB}" sibTransId="{C833218F-4CB5-4F0D-89FE-9F20840AA16B}"/>
    <dgm:cxn modelId="{871A7AC6-0373-488C-955B-51960F9D9535}" srcId="{D2AB116A-E56F-4358-9B14-5BB397D2F21F}" destId="{AC78B978-B981-491C-9C03-70D97C2983E3}" srcOrd="1" destOrd="0" parTransId="{CD570E0B-C59F-4EEA-A5D5-BAEFBDE371D8}" sibTransId="{3F274605-2E3D-4467-B084-3EBD15E28380}"/>
    <dgm:cxn modelId="{6E0B09DD-CDE8-453A-8690-B63C26103A19}" srcId="{D2AB116A-E56F-4358-9B14-5BB397D2F21F}" destId="{23957029-5B12-42A9-AC43-E38DF31CDA97}" srcOrd="3" destOrd="0" parTransId="{EE28A278-CD5F-4490-BA7E-C7CB7A04587D}" sibTransId="{06FB5B16-7511-408D-9BBE-361263117C93}"/>
    <dgm:cxn modelId="{F6D926EA-53DE-7849-ACA5-B1CAF62EEA51}" srcId="{D2AB116A-E56F-4358-9B14-5BB397D2F21F}" destId="{156F9BD4-63AC-3849-87F4-CFED637AA763}" srcOrd="4" destOrd="0" parTransId="{4C7A89AC-A6FC-1A4C-BFE0-11D1CB34FC5B}" sibTransId="{ADAC1418-BDB2-784A-BBC9-4B783EBF4ED4}"/>
    <dgm:cxn modelId="{CBCE36FC-BE93-2941-96F7-E9134BEBAB0A}" type="presOf" srcId="{AC78B978-B981-491C-9C03-70D97C2983E3}" destId="{59AE3D00-A0E3-A745-A5A7-405B9BC58827}" srcOrd="0" destOrd="0" presId="urn:microsoft.com/office/officeart/2005/8/layout/vList2"/>
    <dgm:cxn modelId="{C311CDFE-C674-914D-AD68-5A21B6A18415}" type="presParOf" srcId="{078517F0-DAA8-7D41-B3AB-708135566126}" destId="{BFB50496-66C2-1146-B120-56F643EE2B6D}" srcOrd="0" destOrd="0" presId="urn:microsoft.com/office/officeart/2005/8/layout/vList2"/>
    <dgm:cxn modelId="{0F6587CD-4DC4-A648-9CC8-1A0B3C526BA7}" type="presParOf" srcId="{078517F0-DAA8-7D41-B3AB-708135566126}" destId="{BE87B7D2-16B3-254F-A16E-210A1D751432}" srcOrd="1" destOrd="0" presId="urn:microsoft.com/office/officeart/2005/8/layout/vList2"/>
    <dgm:cxn modelId="{9BCC0F8B-DE4D-8F41-AB43-FE743087E478}" type="presParOf" srcId="{078517F0-DAA8-7D41-B3AB-708135566126}" destId="{59AE3D00-A0E3-A745-A5A7-405B9BC58827}" srcOrd="2" destOrd="0" presId="urn:microsoft.com/office/officeart/2005/8/layout/vList2"/>
    <dgm:cxn modelId="{C2D411B8-8AE6-6E4B-BDF7-ACDEECD9A9CF}" type="presParOf" srcId="{078517F0-DAA8-7D41-B3AB-708135566126}" destId="{0C34F239-EEA6-9648-BD33-B1885D6E0B7E}" srcOrd="3" destOrd="0" presId="urn:microsoft.com/office/officeart/2005/8/layout/vList2"/>
    <dgm:cxn modelId="{800236BC-BF01-314C-B80B-8055CA6F0C05}" type="presParOf" srcId="{078517F0-DAA8-7D41-B3AB-708135566126}" destId="{52CD4450-B3DF-0F43-B789-B1B5A265AC37}" srcOrd="4" destOrd="0" presId="urn:microsoft.com/office/officeart/2005/8/layout/vList2"/>
    <dgm:cxn modelId="{F5748728-B0D6-BF45-A476-45D3254D3F0F}" type="presParOf" srcId="{078517F0-DAA8-7D41-B3AB-708135566126}" destId="{8E96D7FA-C125-8247-A07D-594939606CAF}" srcOrd="5" destOrd="0" presId="urn:microsoft.com/office/officeart/2005/8/layout/vList2"/>
    <dgm:cxn modelId="{82A37CD3-E43A-4F47-8D9F-239DC7EEE6DA}" type="presParOf" srcId="{078517F0-DAA8-7D41-B3AB-708135566126}" destId="{999FB8EA-41F6-8941-A4EC-1BEB75E1153B}" srcOrd="6" destOrd="0" presId="urn:microsoft.com/office/officeart/2005/8/layout/vList2"/>
    <dgm:cxn modelId="{9C8652FF-1BB2-8B4F-925E-6289AFF57391}" type="presParOf" srcId="{078517F0-DAA8-7D41-B3AB-708135566126}" destId="{F044C9D5-A753-AF49-A8AE-A90F55FB10D8}" srcOrd="7" destOrd="0" presId="urn:microsoft.com/office/officeart/2005/8/layout/vList2"/>
    <dgm:cxn modelId="{2E7B1B37-ED86-C541-B3A5-5C949AFDD0A9}" type="presParOf" srcId="{078517F0-DAA8-7D41-B3AB-708135566126}" destId="{BA97EA7D-CCC2-3341-ABFD-0D79F9264CE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A47C6-DF35-47E6-B559-07FF4BC0BC4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E0E41DB-314E-49DD-996C-CD0514E4F923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Keep up with trends</a:t>
          </a:r>
        </a:p>
      </dgm:t>
    </dgm:pt>
    <dgm:pt modelId="{BDEF4F34-40EB-4592-9361-DC91F90C21C7}" type="parTrans" cxnId="{B4AB8803-DEB2-4209-85C9-322E529B3657}">
      <dgm:prSet/>
      <dgm:spPr/>
      <dgm:t>
        <a:bodyPr/>
        <a:lstStyle/>
        <a:p>
          <a:endParaRPr lang="en-US"/>
        </a:p>
      </dgm:t>
    </dgm:pt>
    <dgm:pt modelId="{B5E1B2D2-8B47-43C2-A858-3B620C932FBE}" type="sibTrans" cxnId="{B4AB8803-DEB2-4209-85C9-322E529B3657}">
      <dgm:prSet/>
      <dgm:spPr/>
      <dgm:t>
        <a:bodyPr/>
        <a:lstStyle/>
        <a:p>
          <a:endParaRPr lang="en-US"/>
        </a:p>
      </dgm:t>
    </dgm:pt>
    <dgm:pt modelId="{60537ED3-0EBA-4884-906B-DD16682BF1B9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Stay competitive</a:t>
          </a:r>
        </a:p>
      </dgm:t>
    </dgm:pt>
    <dgm:pt modelId="{AA95014F-61C5-4D48-AAE7-6D16573CFC8C}" type="parTrans" cxnId="{6FF41568-6B5C-4543-B190-31BBA880825F}">
      <dgm:prSet/>
      <dgm:spPr/>
      <dgm:t>
        <a:bodyPr/>
        <a:lstStyle/>
        <a:p>
          <a:endParaRPr lang="en-US"/>
        </a:p>
      </dgm:t>
    </dgm:pt>
    <dgm:pt modelId="{E7EEFEBC-AAB3-46D9-8B55-C3A366F0EDA3}" type="sibTrans" cxnId="{6FF41568-6B5C-4543-B190-31BBA880825F}">
      <dgm:prSet/>
      <dgm:spPr/>
      <dgm:t>
        <a:bodyPr/>
        <a:lstStyle/>
        <a:p>
          <a:endParaRPr lang="en-US"/>
        </a:p>
      </dgm:t>
    </dgm:pt>
    <dgm:pt modelId="{69712784-B3FB-4906-B610-BD3BE39FE57B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Predict &amp; plan ahead</a:t>
          </a:r>
        </a:p>
      </dgm:t>
    </dgm:pt>
    <dgm:pt modelId="{238457E1-4DA3-4043-9733-B267FAF27553}" type="parTrans" cxnId="{DA5D5CA1-7727-4C01-A619-7BBB902D4975}">
      <dgm:prSet/>
      <dgm:spPr/>
      <dgm:t>
        <a:bodyPr/>
        <a:lstStyle/>
        <a:p>
          <a:endParaRPr lang="en-US"/>
        </a:p>
      </dgm:t>
    </dgm:pt>
    <dgm:pt modelId="{083B141B-111D-4DD6-B560-27846F4B9256}" type="sibTrans" cxnId="{DA5D5CA1-7727-4C01-A619-7BBB902D4975}">
      <dgm:prSet/>
      <dgm:spPr/>
      <dgm:t>
        <a:bodyPr/>
        <a:lstStyle/>
        <a:p>
          <a:endParaRPr lang="en-US"/>
        </a:p>
      </dgm:t>
    </dgm:pt>
    <dgm:pt modelId="{FDC1503A-9F4C-4296-A689-AE407ECC5FA1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 more data</a:t>
          </a:r>
        </a:p>
      </dgm:t>
    </dgm:pt>
    <dgm:pt modelId="{06080559-47F6-4855-9843-D21D0A3D80C0}" type="parTrans" cxnId="{F483D029-61D9-4072-B2AE-06CFE75C14A4}">
      <dgm:prSet/>
      <dgm:spPr/>
      <dgm:t>
        <a:bodyPr/>
        <a:lstStyle/>
        <a:p>
          <a:endParaRPr lang="en-US"/>
        </a:p>
      </dgm:t>
    </dgm:pt>
    <dgm:pt modelId="{7984024F-6F12-4AA9-BD5E-081BF45BD22C}" type="sibTrans" cxnId="{F483D029-61D9-4072-B2AE-06CFE75C14A4}">
      <dgm:prSet/>
      <dgm:spPr/>
      <dgm:t>
        <a:bodyPr/>
        <a:lstStyle/>
        <a:p>
          <a:endParaRPr lang="en-US"/>
        </a:p>
      </dgm:t>
    </dgm:pt>
    <dgm:pt modelId="{CB326B9F-9584-9747-8CDE-6E656DF9EB5B}" type="pres">
      <dgm:prSet presAssocID="{B87A47C6-DF35-47E6-B559-07FF4BC0BC4F}" presName="Name0" presStyleCnt="0">
        <dgm:presLayoutVars>
          <dgm:dir/>
          <dgm:resizeHandles val="exact"/>
        </dgm:presLayoutVars>
      </dgm:prSet>
      <dgm:spPr/>
    </dgm:pt>
    <dgm:pt modelId="{0124FFBD-6401-1946-9A99-CA4CD6534FFE}" type="pres">
      <dgm:prSet presAssocID="{8E0E41DB-314E-49DD-996C-CD0514E4F923}" presName="node" presStyleLbl="node1" presStyleIdx="0" presStyleCnt="4">
        <dgm:presLayoutVars>
          <dgm:bulletEnabled val="1"/>
        </dgm:presLayoutVars>
      </dgm:prSet>
      <dgm:spPr/>
    </dgm:pt>
    <dgm:pt modelId="{97D9A08D-FE7F-4F42-87E3-6658D2C4241A}" type="pres">
      <dgm:prSet presAssocID="{B5E1B2D2-8B47-43C2-A858-3B620C932FBE}" presName="sibTrans" presStyleLbl="sibTrans1D1" presStyleIdx="0" presStyleCnt="3"/>
      <dgm:spPr/>
    </dgm:pt>
    <dgm:pt modelId="{A3C70444-1979-5E48-97F8-7477ADE2A26F}" type="pres">
      <dgm:prSet presAssocID="{B5E1B2D2-8B47-43C2-A858-3B620C932FBE}" presName="connectorText" presStyleLbl="sibTrans1D1" presStyleIdx="0" presStyleCnt="3"/>
      <dgm:spPr/>
    </dgm:pt>
    <dgm:pt modelId="{41B60770-8781-F34F-B0DB-3F80FDDB3985}" type="pres">
      <dgm:prSet presAssocID="{60537ED3-0EBA-4884-906B-DD16682BF1B9}" presName="node" presStyleLbl="node1" presStyleIdx="1" presStyleCnt="4">
        <dgm:presLayoutVars>
          <dgm:bulletEnabled val="1"/>
        </dgm:presLayoutVars>
      </dgm:prSet>
      <dgm:spPr/>
    </dgm:pt>
    <dgm:pt modelId="{DC0C14A5-557A-BD4E-BCCF-3A5DCFB3B90F}" type="pres">
      <dgm:prSet presAssocID="{E7EEFEBC-AAB3-46D9-8B55-C3A366F0EDA3}" presName="sibTrans" presStyleLbl="sibTrans1D1" presStyleIdx="1" presStyleCnt="3"/>
      <dgm:spPr/>
    </dgm:pt>
    <dgm:pt modelId="{85123C84-CE90-8843-96B9-4C9B3679046E}" type="pres">
      <dgm:prSet presAssocID="{E7EEFEBC-AAB3-46D9-8B55-C3A366F0EDA3}" presName="connectorText" presStyleLbl="sibTrans1D1" presStyleIdx="1" presStyleCnt="3"/>
      <dgm:spPr/>
    </dgm:pt>
    <dgm:pt modelId="{FDC46C68-8640-0041-9E5D-F6EB92950FB2}" type="pres">
      <dgm:prSet presAssocID="{69712784-B3FB-4906-B610-BD3BE39FE57B}" presName="node" presStyleLbl="node1" presStyleIdx="2" presStyleCnt="4">
        <dgm:presLayoutVars>
          <dgm:bulletEnabled val="1"/>
        </dgm:presLayoutVars>
      </dgm:prSet>
      <dgm:spPr/>
    </dgm:pt>
    <dgm:pt modelId="{ACEB03B8-38BF-C744-B808-251F1E1D6372}" type="pres">
      <dgm:prSet presAssocID="{083B141B-111D-4DD6-B560-27846F4B9256}" presName="sibTrans" presStyleLbl="sibTrans1D1" presStyleIdx="2" presStyleCnt="3"/>
      <dgm:spPr/>
    </dgm:pt>
    <dgm:pt modelId="{332EDCA5-1688-1A40-BF4B-1166ACA87D49}" type="pres">
      <dgm:prSet presAssocID="{083B141B-111D-4DD6-B560-27846F4B9256}" presName="connectorText" presStyleLbl="sibTrans1D1" presStyleIdx="2" presStyleCnt="3"/>
      <dgm:spPr/>
    </dgm:pt>
    <dgm:pt modelId="{08E690BF-EC92-0C46-A447-3F0E0826D6BB}" type="pres">
      <dgm:prSet presAssocID="{FDC1503A-9F4C-4296-A689-AE407ECC5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B4AB8803-DEB2-4209-85C9-322E529B3657}" srcId="{B87A47C6-DF35-47E6-B559-07FF4BC0BC4F}" destId="{8E0E41DB-314E-49DD-996C-CD0514E4F923}" srcOrd="0" destOrd="0" parTransId="{BDEF4F34-40EB-4592-9361-DC91F90C21C7}" sibTransId="{B5E1B2D2-8B47-43C2-A858-3B620C932FBE}"/>
    <dgm:cxn modelId="{99D9BA0B-6E85-334C-B055-5D45DE7787E1}" type="presOf" srcId="{60537ED3-0EBA-4884-906B-DD16682BF1B9}" destId="{41B60770-8781-F34F-B0DB-3F80FDDB3985}" srcOrd="0" destOrd="0" presId="urn:microsoft.com/office/officeart/2016/7/layout/RepeatingBendingProcessNew"/>
    <dgm:cxn modelId="{D5B62F1E-E9AE-C746-BF58-43A8B3EA54C4}" type="presOf" srcId="{B5E1B2D2-8B47-43C2-A858-3B620C932FBE}" destId="{A3C70444-1979-5E48-97F8-7477ADE2A26F}" srcOrd="1" destOrd="0" presId="urn:microsoft.com/office/officeart/2016/7/layout/RepeatingBendingProcessNew"/>
    <dgm:cxn modelId="{0417641E-8F5A-4B49-9479-7E853BF4DC38}" type="presOf" srcId="{B87A47C6-DF35-47E6-B559-07FF4BC0BC4F}" destId="{CB326B9F-9584-9747-8CDE-6E656DF9EB5B}" srcOrd="0" destOrd="0" presId="urn:microsoft.com/office/officeart/2016/7/layout/RepeatingBendingProcessNew"/>
    <dgm:cxn modelId="{F483D029-61D9-4072-B2AE-06CFE75C14A4}" srcId="{B87A47C6-DF35-47E6-B559-07FF4BC0BC4F}" destId="{FDC1503A-9F4C-4296-A689-AE407ECC5FA1}" srcOrd="3" destOrd="0" parTransId="{06080559-47F6-4855-9843-D21D0A3D80C0}" sibTransId="{7984024F-6F12-4AA9-BD5E-081BF45BD22C}"/>
    <dgm:cxn modelId="{6FF41568-6B5C-4543-B190-31BBA880825F}" srcId="{B87A47C6-DF35-47E6-B559-07FF4BC0BC4F}" destId="{60537ED3-0EBA-4884-906B-DD16682BF1B9}" srcOrd="1" destOrd="0" parTransId="{AA95014F-61C5-4D48-AAE7-6D16573CFC8C}" sibTransId="{E7EEFEBC-AAB3-46D9-8B55-C3A366F0EDA3}"/>
    <dgm:cxn modelId="{B3C11574-B595-7C49-8CA0-DD3B06DB246E}" type="presOf" srcId="{FDC1503A-9F4C-4296-A689-AE407ECC5FA1}" destId="{08E690BF-EC92-0C46-A447-3F0E0826D6BB}" srcOrd="0" destOrd="0" presId="urn:microsoft.com/office/officeart/2016/7/layout/RepeatingBendingProcessNew"/>
    <dgm:cxn modelId="{9CB24B80-72E8-E045-B5EE-947D0D93E080}" type="presOf" srcId="{69712784-B3FB-4906-B610-BD3BE39FE57B}" destId="{FDC46C68-8640-0041-9E5D-F6EB92950FB2}" srcOrd="0" destOrd="0" presId="urn:microsoft.com/office/officeart/2016/7/layout/RepeatingBendingProcessNew"/>
    <dgm:cxn modelId="{86A4FD86-8140-E24B-9C22-945705E261FD}" type="presOf" srcId="{083B141B-111D-4DD6-B560-27846F4B9256}" destId="{ACEB03B8-38BF-C744-B808-251F1E1D6372}" srcOrd="0" destOrd="0" presId="urn:microsoft.com/office/officeart/2016/7/layout/RepeatingBendingProcessNew"/>
    <dgm:cxn modelId="{E8A4328D-7782-C14F-9609-D07033C1A3E4}" type="presOf" srcId="{083B141B-111D-4DD6-B560-27846F4B9256}" destId="{332EDCA5-1688-1A40-BF4B-1166ACA87D49}" srcOrd="1" destOrd="0" presId="urn:microsoft.com/office/officeart/2016/7/layout/RepeatingBendingProcessNew"/>
    <dgm:cxn modelId="{F2B7F591-A909-564B-9237-B9981812D236}" type="presOf" srcId="{B5E1B2D2-8B47-43C2-A858-3B620C932FBE}" destId="{97D9A08D-FE7F-4F42-87E3-6658D2C4241A}" srcOrd="0" destOrd="0" presId="urn:microsoft.com/office/officeart/2016/7/layout/RepeatingBendingProcessNew"/>
    <dgm:cxn modelId="{DA5D5CA1-7727-4C01-A619-7BBB902D4975}" srcId="{B87A47C6-DF35-47E6-B559-07FF4BC0BC4F}" destId="{69712784-B3FB-4906-B610-BD3BE39FE57B}" srcOrd="2" destOrd="0" parTransId="{238457E1-4DA3-4043-9733-B267FAF27553}" sibTransId="{083B141B-111D-4DD6-B560-27846F4B9256}"/>
    <dgm:cxn modelId="{6AA647A6-D9CD-F849-AAD0-CEE960EA7334}" type="presOf" srcId="{E7EEFEBC-AAB3-46D9-8B55-C3A366F0EDA3}" destId="{85123C84-CE90-8843-96B9-4C9B3679046E}" srcOrd="1" destOrd="0" presId="urn:microsoft.com/office/officeart/2016/7/layout/RepeatingBendingProcessNew"/>
    <dgm:cxn modelId="{8213B5D9-ACDC-6547-922C-84AB327D4E96}" type="presOf" srcId="{E7EEFEBC-AAB3-46D9-8B55-C3A366F0EDA3}" destId="{DC0C14A5-557A-BD4E-BCCF-3A5DCFB3B90F}" srcOrd="0" destOrd="0" presId="urn:microsoft.com/office/officeart/2016/7/layout/RepeatingBendingProcessNew"/>
    <dgm:cxn modelId="{1E39A1F2-0DE7-D848-839B-A05EBC1B859D}" type="presOf" srcId="{8E0E41DB-314E-49DD-996C-CD0514E4F923}" destId="{0124FFBD-6401-1946-9A99-CA4CD6534FFE}" srcOrd="0" destOrd="0" presId="urn:microsoft.com/office/officeart/2016/7/layout/RepeatingBendingProcessNew"/>
    <dgm:cxn modelId="{B267CDB1-BA61-A44D-B5AF-5869885108EE}" type="presParOf" srcId="{CB326B9F-9584-9747-8CDE-6E656DF9EB5B}" destId="{0124FFBD-6401-1946-9A99-CA4CD6534FFE}" srcOrd="0" destOrd="0" presId="urn:microsoft.com/office/officeart/2016/7/layout/RepeatingBendingProcessNew"/>
    <dgm:cxn modelId="{2D6375A9-8D2C-4A4F-9082-9F80FF2E2BA2}" type="presParOf" srcId="{CB326B9F-9584-9747-8CDE-6E656DF9EB5B}" destId="{97D9A08D-FE7F-4F42-87E3-6658D2C4241A}" srcOrd="1" destOrd="0" presId="urn:microsoft.com/office/officeart/2016/7/layout/RepeatingBendingProcessNew"/>
    <dgm:cxn modelId="{EA097F0D-6B7A-D645-98AD-8C327C495930}" type="presParOf" srcId="{97D9A08D-FE7F-4F42-87E3-6658D2C4241A}" destId="{A3C70444-1979-5E48-97F8-7477ADE2A26F}" srcOrd="0" destOrd="0" presId="urn:microsoft.com/office/officeart/2016/7/layout/RepeatingBendingProcessNew"/>
    <dgm:cxn modelId="{E68D5A03-42F0-D24D-A9EB-E91165686BEF}" type="presParOf" srcId="{CB326B9F-9584-9747-8CDE-6E656DF9EB5B}" destId="{41B60770-8781-F34F-B0DB-3F80FDDB3985}" srcOrd="2" destOrd="0" presId="urn:microsoft.com/office/officeart/2016/7/layout/RepeatingBendingProcessNew"/>
    <dgm:cxn modelId="{F5F38651-831E-EC48-BF90-44EE59AD2167}" type="presParOf" srcId="{CB326B9F-9584-9747-8CDE-6E656DF9EB5B}" destId="{DC0C14A5-557A-BD4E-BCCF-3A5DCFB3B90F}" srcOrd="3" destOrd="0" presId="urn:microsoft.com/office/officeart/2016/7/layout/RepeatingBendingProcessNew"/>
    <dgm:cxn modelId="{E783F529-C475-BF4D-A9A1-E7B6192587C8}" type="presParOf" srcId="{DC0C14A5-557A-BD4E-BCCF-3A5DCFB3B90F}" destId="{85123C84-CE90-8843-96B9-4C9B3679046E}" srcOrd="0" destOrd="0" presId="urn:microsoft.com/office/officeart/2016/7/layout/RepeatingBendingProcessNew"/>
    <dgm:cxn modelId="{A8689743-9B2B-E44B-B239-143405AAAF33}" type="presParOf" srcId="{CB326B9F-9584-9747-8CDE-6E656DF9EB5B}" destId="{FDC46C68-8640-0041-9E5D-F6EB92950FB2}" srcOrd="4" destOrd="0" presId="urn:microsoft.com/office/officeart/2016/7/layout/RepeatingBendingProcessNew"/>
    <dgm:cxn modelId="{EFAFF333-A985-BF42-8CE4-A8BE3C0E6A73}" type="presParOf" srcId="{CB326B9F-9584-9747-8CDE-6E656DF9EB5B}" destId="{ACEB03B8-38BF-C744-B808-251F1E1D6372}" srcOrd="5" destOrd="0" presId="urn:microsoft.com/office/officeart/2016/7/layout/RepeatingBendingProcessNew"/>
    <dgm:cxn modelId="{0091F15F-52A9-E54D-A14C-4B3EB3E01E94}" type="presParOf" srcId="{ACEB03B8-38BF-C744-B808-251F1E1D6372}" destId="{332EDCA5-1688-1A40-BF4B-1166ACA87D49}" srcOrd="0" destOrd="0" presId="urn:microsoft.com/office/officeart/2016/7/layout/RepeatingBendingProcessNew"/>
    <dgm:cxn modelId="{DC30246E-1126-9045-BA3A-45CB25F9DDE7}" type="presParOf" srcId="{CB326B9F-9584-9747-8CDE-6E656DF9EB5B}" destId="{08E690BF-EC92-0C46-A447-3F0E0826D6BB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50496-66C2-1146-B120-56F643EE2B6D}">
      <dsp:nvSpPr>
        <dsp:cNvPr id="0" name=""/>
        <dsp:cNvSpPr/>
      </dsp:nvSpPr>
      <dsp:spPr>
        <a:xfrm>
          <a:off x="0" y="57721"/>
          <a:ext cx="5257800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Word Embeddings</a:t>
          </a:r>
        </a:p>
      </dsp:txBody>
      <dsp:txXfrm>
        <a:off x="48005" y="105726"/>
        <a:ext cx="5161790" cy="887374"/>
      </dsp:txXfrm>
    </dsp:sp>
    <dsp:sp modelId="{59AE3D00-A0E3-A745-A5A7-405B9BC58827}">
      <dsp:nvSpPr>
        <dsp:cNvPr id="0" name=""/>
        <dsp:cNvSpPr/>
      </dsp:nvSpPr>
      <dsp:spPr>
        <a:xfrm>
          <a:off x="0" y="1159186"/>
          <a:ext cx="5257800" cy="983384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Word Frequency</a:t>
          </a:r>
        </a:p>
      </dsp:txBody>
      <dsp:txXfrm>
        <a:off x="48005" y="1207191"/>
        <a:ext cx="5161790" cy="887374"/>
      </dsp:txXfrm>
    </dsp:sp>
    <dsp:sp modelId="{52CD4450-B3DF-0F43-B789-B1B5A265AC37}">
      <dsp:nvSpPr>
        <dsp:cNvPr id="0" name=""/>
        <dsp:cNvSpPr/>
      </dsp:nvSpPr>
      <dsp:spPr>
        <a:xfrm>
          <a:off x="0" y="2260651"/>
          <a:ext cx="5257800" cy="983384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Bayes Theorem</a:t>
          </a:r>
        </a:p>
      </dsp:txBody>
      <dsp:txXfrm>
        <a:off x="48005" y="2308656"/>
        <a:ext cx="5161790" cy="887374"/>
      </dsp:txXfrm>
    </dsp:sp>
    <dsp:sp modelId="{999FB8EA-41F6-8941-A4EC-1BEB75E1153B}">
      <dsp:nvSpPr>
        <dsp:cNvPr id="0" name=""/>
        <dsp:cNvSpPr/>
      </dsp:nvSpPr>
      <dsp:spPr>
        <a:xfrm>
          <a:off x="0" y="3362116"/>
          <a:ext cx="5257800" cy="983384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Random Forest</a:t>
          </a:r>
        </a:p>
      </dsp:txBody>
      <dsp:txXfrm>
        <a:off x="48005" y="3410121"/>
        <a:ext cx="5161790" cy="887374"/>
      </dsp:txXfrm>
    </dsp:sp>
    <dsp:sp modelId="{BA97EA7D-CCC2-3341-ABFD-0D79F9264CE7}">
      <dsp:nvSpPr>
        <dsp:cNvPr id="0" name=""/>
        <dsp:cNvSpPr/>
      </dsp:nvSpPr>
      <dsp:spPr>
        <a:xfrm>
          <a:off x="0" y="4463581"/>
          <a:ext cx="5257800" cy="98338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K Nearest Neighbors</a:t>
          </a:r>
        </a:p>
      </dsp:txBody>
      <dsp:txXfrm>
        <a:off x="48005" y="4511586"/>
        <a:ext cx="5161790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9A08D-FE7F-4F42-87E3-6658D2C4241A}">
      <dsp:nvSpPr>
        <dsp:cNvPr id="0" name=""/>
        <dsp:cNvSpPr/>
      </dsp:nvSpPr>
      <dsp:spPr>
        <a:xfrm>
          <a:off x="4906438" y="868487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3221" y="910712"/>
        <a:ext cx="34956" cy="6991"/>
      </dsp:txXfrm>
    </dsp:sp>
    <dsp:sp modelId="{0124FFBD-6401-1946-9A99-CA4CD6534FFE}">
      <dsp:nvSpPr>
        <dsp:cNvPr id="0" name=""/>
        <dsp:cNvSpPr/>
      </dsp:nvSpPr>
      <dsp:spPr>
        <a:xfrm>
          <a:off x="1868572" y="2308"/>
          <a:ext cx="3039665" cy="1823799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Keep up with trends</a:t>
          </a:r>
        </a:p>
      </dsp:txBody>
      <dsp:txXfrm>
        <a:off x="1868572" y="2308"/>
        <a:ext cx="3039665" cy="1823799"/>
      </dsp:txXfrm>
    </dsp:sp>
    <dsp:sp modelId="{DC0C14A5-557A-BD4E-BCCF-3A5DCFB3B90F}">
      <dsp:nvSpPr>
        <dsp:cNvPr id="0" name=""/>
        <dsp:cNvSpPr/>
      </dsp:nvSpPr>
      <dsp:spPr>
        <a:xfrm>
          <a:off x="3388405" y="1824307"/>
          <a:ext cx="3738788" cy="668523"/>
        </a:xfrm>
        <a:custGeom>
          <a:avLst/>
          <a:gdLst/>
          <a:ahLst/>
          <a:cxnLst/>
          <a:rect l="0" t="0" r="0" b="0"/>
          <a:pathLst>
            <a:path>
              <a:moveTo>
                <a:pt x="3738788" y="0"/>
              </a:moveTo>
              <a:lnTo>
                <a:pt x="3738788" y="351361"/>
              </a:lnTo>
              <a:lnTo>
                <a:pt x="0" y="351361"/>
              </a:lnTo>
              <a:lnTo>
                <a:pt x="0" y="66852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62710" y="2155073"/>
        <a:ext cx="190179" cy="6991"/>
      </dsp:txXfrm>
    </dsp:sp>
    <dsp:sp modelId="{41B60770-8781-F34F-B0DB-3F80FDDB3985}">
      <dsp:nvSpPr>
        <dsp:cNvPr id="0" name=""/>
        <dsp:cNvSpPr/>
      </dsp:nvSpPr>
      <dsp:spPr>
        <a:xfrm>
          <a:off x="5607361" y="2308"/>
          <a:ext cx="3039665" cy="1823799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Stay competitive</a:t>
          </a:r>
        </a:p>
      </dsp:txBody>
      <dsp:txXfrm>
        <a:off x="5607361" y="2308"/>
        <a:ext cx="3039665" cy="1823799"/>
      </dsp:txXfrm>
    </dsp:sp>
    <dsp:sp modelId="{ACEB03B8-38BF-C744-B808-251F1E1D6372}">
      <dsp:nvSpPr>
        <dsp:cNvPr id="0" name=""/>
        <dsp:cNvSpPr/>
      </dsp:nvSpPr>
      <dsp:spPr>
        <a:xfrm>
          <a:off x="4906438" y="3391410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3221" y="3433634"/>
        <a:ext cx="34956" cy="6991"/>
      </dsp:txXfrm>
    </dsp:sp>
    <dsp:sp modelId="{FDC46C68-8640-0041-9E5D-F6EB92950FB2}">
      <dsp:nvSpPr>
        <dsp:cNvPr id="0" name=""/>
        <dsp:cNvSpPr/>
      </dsp:nvSpPr>
      <dsp:spPr>
        <a:xfrm>
          <a:off x="1868572" y="2525230"/>
          <a:ext cx="3039665" cy="1823799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Predict &amp; plan ahead</a:t>
          </a:r>
        </a:p>
      </dsp:txBody>
      <dsp:txXfrm>
        <a:off x="1868572" y="2525230"/>
        <a:ext cx="3039665" cy="1823799"/>
      </dsp:txXfrm>
    </dsp:sp>
    <dsp:sp modelId="{08E690BF-EC92-0C46-A447-3F0E0826D6BB}">
      <dsp:nvSpPr>
        <dsp:cNvPr id="0" name=""/>
        <dsp:cNvSpPr/>
      </dsp:nvSpPr>
      <dsp:spPr>
        <a:xfrm>
          <a:off x="5607361" y="2525230"/>
          <a:ext cx="3039665" cy="1823799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Collect more data</a:t>
          </a:r>
        </a:p>
      </dsp:txBody>
      <dsp:txXfrm>
        <a:off x="5607361" y="2525230"/>
        <a:ext cx="3039665" cy="1823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BEDC6-D3DA-E540-B83C-6E418C272702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54ED9-5A3B-F244-86DD-59BF6A4E9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7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6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Determine product trends and keep up with current needs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Assess competitor’s popularity  and determine the why and how to stay competitive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Predict and plan according to consumer reactions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Collect variety of tweets  for variety of related brands, products, events to produce a more accurate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Maintain a presence on social media to show consumers that you care and hear them, and address their concerns verbally and through </a:t>
            </a:r>
            <a:r>
              <a:rPr lang="en-US" dirty="0" err="1"/>
              <a:t>followup</a:t>
            </a:r>
            <a:r>
              <a:rPr lang="en-US" dirty="0"/>
              <a:t>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1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specific to apple &amp; android products, so brand names removed from tweets to remove bias toward product sentiment using only the language toward brand and product to analyze sentiment so useful for any brand.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brand and product terms from tweets using </a:t>
            </a:r>
            <a:r>
              <a:rPr lang="en-US" dirty="0" err="1"/>
              <a:t>stopwords</a:t>
            </a:r>
            <a:r>
              <a:rPr lang="en-US" dirty="0"/>
              <a:t> removal for this as I was assessing the language toward the</a:t>
            </a:r>
          </a:p>
          <a:p>
            <a:r>
              <a:rPr lang="en-US" dirty="0"/>
              <a:t>Sentiment only, but this could be used to filter sentiment toward a specific product for a company releasing new products or </a:t>
            </a:r>
          </a:p>
          <a:p>
            <a:r>
              <a:rPr lang="en-US" dirty="0"/>
              <a:t>Performing customer satisfaction promises by listening to consumers</a:t>
            </a:r>
          </a:p>
          <a:p>
            <a:r>
              <a:rPr lang="en-US" dirty="0"/>
              <a:t>there were far more  apple and apple product references in this dataset than android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15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from </a:t>
            </a:r>
            <a:r>
              <a:rPr lang="en-US" dirty="0" err="1"/>
              <a:t>sxsw</a:t>
            </a:r>
            <a:r>
              <a:rPr lang="en-US" dirty="0"/>
              <a:t> in Austin</a:t>
            </a:r>
          </a:p>
          <a:p>
            <a:r>
              <a:rPr lang="en-US" dirty="0"/>
              <a:t>Removed those terms ‘</a:t>
            </a:r>
          </a:p>
          <a:p>
            <a:r>
              <a:rPr lang="en-US" dirty="0"/>
              <a:t>Many overlapping terms existed s show later</a:t>
            </a:r>
          </a:p>
          <a:p>
            <a:r>
              <a:rPr lang="en-US" dirty="0"/>
              <a:t>Max length of tweets – 17 words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50 terms in negative tweets</a:t>
            </a:r>
          </a:p>
          <a:p>
            <a:endParaRPr lang="en-US" dirty="0"/>
          </a:p>
          <a:p>
            <a:r>
              <a:rPr lang="en-US" dirty="0"/>
              <a:t>Overlapping data frequently occurring in positive &amp; negative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3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50 terms in positive tweets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Overlapping data frequently occurring in positive &amp; negative sentiment</a:t>
            </a:r>
          </a:p>
          <a:p>
            <a:r>
              <a:rPr lang="en-US" dirty="0"/>
              <a:t>Examples include social network, store, 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2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embeddings neural network- </a:t>
            </a:r>
          </a:p>
          <a:p>
            <a:r>
              <a:rPr lang="en-US" dirty="0"/>
              <a:t>		Accuracy: 0.867452 </a:t>
            </a:r>
          </a:p>
          <a:p>
            <a:r>
              <a:rPr lang="en-US" dirty="0"/>
              <a:t>		Precision: 0.896040 </a:t>
            </a:r>
          </a:p>
          <a:p>
            <a:r>
              <a:rPr lang="en-US" dirty="0"/>
              <a:t>		Recall: 0.952632 </a:t>
            </a:r>
          </a:p>
          <a:p>
            <a:r>
              <a:rPr lang="en-US" dirty="0"/>
              <a:t>		F1 score: 0.923469</a:t>
            </a:r>
          </a:p>
          <a:p>
            <a:r>
              <a:rPr lang="en-US" dirty="0"/>
              <a:t>		 ROC AUC: 0.801585</a:t>
            </a:r>
          </a:p>
          <a:p>
            <a:r>
              <a:rPr lang="en-US" dirty="0"/>
              <a:t>		 [[ 46 63] </a:t>
            </a:r>
          </a:p>
          <a:p>
            <a:r>
              <a:rPr lang="en-US" dirty="0"/>
              <a:t>		[ 27 543]]</a:t>
            </a:r>
          </a:p>
          <a:p>
            <a:r>
              <a:rPr lang="en-US" dirty="0"/>
              <a:t>Word frequency neural networks: </a:t>
            </a:r>
          </a:p>
          <a:p>
            <a:r>
              <a:rPr lang="en-US" dirty="0"/>
              <a:t>	Unaltered data using class weights-</a:t>
            </a:r>
          </a:p>
          <a:p>
            <a:r>
              <a:rPr lang="en-US" dirty="0"/>
              <a:t>		Accuracy: 0.883652 </a:t>
            </a:r>
          </a:p>
          <a:p>
            <a:r>
              <a:rPr lang="en-US" dirty="0"/>
              <a:t>		Precision: 0.891547 </a:t>
            </a:r>
          </a:p>
          <a:p>
            <a:r>
              <a:rPr lang="en-US" dirty="0"/>
              <a:t>		Recall: 0.980702 </a:t>
            </a:r>
          </a:p>
          <a:p>
            <a:r>
              <a:rPr lang="en-US" dirty="0"/>
              <a:t>		F1 score: 0.934002</a:t>
            </a:r>
          </a:p>
          <a:p>
            <a:r>
              <a:rPr lang="en-US" dirty="0"/>
              <a:t>		 ROC AUC: 0.830839</a:t>
            </a:r>
          </a:p>
          <a:p>
            <a:r>
              <a:rPr lang="en-US" dirty="0"/>
              <a:t>		 [[ 41 68] </a:t>
            </a:r>
          </a:p>
          <a:p>
            <a:r>
              <a:rPr lang="en-US" dirty="0"/>
              <a:t>		[ 11 559]]	</a:t>
            </a:r>
          </a:p>
          <a:p>
            <a:r>
              <a:rPr lang="en-US" dirty="0"/>
              <a:t>SMOTE balanced data- </a:t>
            </a:r>
          </a:p>
          <a:p>
            <a:r>
              <a:rPr lang="en-US" dirty="0"/>
              <a:t>		Accuracy: 0.880707 </a:t>
            </a:r>
          </a:p>
          <a:p>
            <a:r>
              <a:rPr lang="en-US" dirty="0"/>
              <a:t>		Precision: 0.896272 </a:t>
            </a:r>
          </a:p>
          <a:p>
            <a:r>
              <a:rPr lang="en-US" dirty="0"/>
              <a:t>		Recall: 0.970175 </a:t>
            </a:r>
          </a:p>
          <a:p>
            <a:r>
              <a:rPr lang="en-US" dirty="0"/>
              <a:t>		F1 score: 0.931761 </a:t>
            </a:r>
          </a:p>
          <a:p>
            <a:r>
              <a:rPr lang="en-US" dirty="0"/>
              <a:t>		ROC AUC: 0.822195</a:t>
            </a:r>
          </a:p>
          <a:p>
            <a:r>
              <a:rPr lang="en-US" dirty="0"/>
              <a:t>		 [[ 45 64] </a:t>
            </a:r>
          </a:p>
          <a:p>
            <a:r>
              <a:rPr lang="en-US" dirty="0"/>
              <a:t>		[ 17 553]]</a:t>
            </a:r>
          </a:p>
          <a:p>
            <a:r>
              <a:rPr lang="en-US" dirty="0"/>
              <a:t>Statistical methods used</a:t>
            </a:r>
          </a:p>
          <a:p>
            <a:r>
              <a:rPr lang="en-US" dirty="0"/>
              <a:t>Bayes – Test Accuracy: 0.85 [ 5, 104], </a:t>
            </a:r>
          </a:p>
          <a:p>
            <a:r>
              <a:rPr lang="en-US" dirty="0"/>
              <a:t>                                              [ 1, 569]</a:t>
            </a:r>
          </a:p>
          <a:p>
            <a:r>
              <a:rPr lang="en-US" dirty="0"/>
              <a:t>Random Forest – Test Accuracy: 0.87 [ 25, 84],</a:t>
            </a:r>
          </a:p>
          <a:p>
            <a:r>
              <a:rPr lang="en-US" dirty="0"/>
              <a:t>                                                             [ 3, 567]</a:t>
            </a:r>
          </a:p>
          <a:p>
            <a:endParaRPr lang="en-US" dirty="0"/>
          </a:p>
          <a:p>
            <a:r>
              <a:rPr lang="en-US" dirty="0"/>
              <a:t>KNN - Test Accuracy: 0.86 [ 32, 77], </a:t>
            </a:r>
          </a:p>
          <a:p>
            <a:r>
              <a:rPr lang="en-US" dirty="0"/>
              <a:t>                                           [ 18, 552]]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4EA6-81C5-AE45-8B37-079D86C45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CA15A-3B67-304A-8675-392F0DB21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DB88-714D-6D44-8470-AA2C684A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D3C23-1C46-F14B-AC46-12A19A5A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B122-1875-CD4C-A122-DF71EAAC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3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9520-F578-724A-9233-51946028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CE15C-4F4D-A042-A9BF-CA53BAA62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D54B1-6713-F849-9865-91A6309B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1DF7-2C73-F646-93DE-78D8DADB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FEB8-7072-AB49-B742-8EB1FA46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C54451-3B45-244F-A781-05EF8B7DA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B807F-6125-3346-8DB3-884BDA527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0DBA-0336-FC45-B755-1875E80A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36437-50EF-FF40-86AC-57071C99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DE69-C772-4F43-B2A2-01813477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6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ED31-53C9-114E-AD0A-90BCB41F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ED23-613D-7147-9994-D7E05FBD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F6E2-2CC8-DB4B-B913-948FD424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532F-BF63-4044-B746-8B6BBA43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B95D3-9F4F-E844-BBA5-49088C67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9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20-ADF2-E643-A44B-8DC62A29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9FC7F-29D4-BC4E-879E-F2A546193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E0779-6C26-ED44-99CB-130AD3DC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28138-29F9-BE42-9EC1-12C56EC0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B774-E475-FE48-8394-790E4745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9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C65A-5C3C-534E-B9BA-501F2B4B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27DD-78FD-6945-BE2A-0C6267B0D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9934A-DCE3-7B4F-BF8A-2FDDA3D3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E9D5-BA0C-3541-9BDC-60D2A62E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6038-8881-5F43-B2D6-BF4583ED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26495-363B-C848-B564-434794C7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3CE6-8F78-9E45-9146-BB1445E9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C9DFF-FFB6-4447-BC10-0A2AB4D0F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0A924-715A-DE40-939C-4C60BC131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E8A36-C20F-234E-B849-04C4F2BD8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AB24F-3ABE-C747-B266-CE1CEBF93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B396E-3434-644E-AB62-2D102765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D1A47-F0DA-0B49-A4D6-89FD189F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8B4AA-C626-E84E-BB11-86490CD7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986E-A74D-3846-B5F7-5DC12B29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BE35B-8B5C-0A40-BC8D-DDC10295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AC5E7-2708-C047-A9E4-51D2F7BE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3E845-8FFE-C342-BA5E-0BF054E3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4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8BD9B-3C04-7F41-9A6D-FBCCACF4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3D680-0BA9-3E49-818A-3D0E81DE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16C92-CE14-3A49-A75B-C5C0D3CE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5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EC74-3D7A-C849-BB8A-8D614E57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92A2-878A-7E41-8A87-E5C039F1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5D818-FF60-F742-93AC-C19E7E502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A10A9-FC39-6F43-AED4-0CC5C2B1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7B777-4E90-2D47-A39E-63793C2B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235DA-91DB-874A-8BD0-40131C84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5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5906-1199-F348-8EC0-EEF79BA7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39551-E244-F347-B26C-B7F706273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8A495-AE44-FB44-986F-4BC1CC8D8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BC38C-324E-714F-B56A-775EA711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6454-0B22-7147-B96A-215D0D63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8EDB-0D59-FF4B-925B-2B4DE688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294445-90AD-6E41-AF74-831D4404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5FB0-1CB5-0E43-A4D7-184CF5E9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02256-1BD1-1840-BB2E-20F465C11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EEEE2-D178-5A45-94CF-DFDA3A988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EE23-05AA-3947-960C-0DC628565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6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952CAD3-8D00-DB4F-8F0A-8FD0EF2F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386593" y="232883"/>
            <a:ext cx="7952481" cy="706887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31575-4A3E-4749-85E2-9E5EA4565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17" y="168329"/>
            <a:ext cx="10635872" cy="2150954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600" b="1" dirty="0">
                <a:ln w="28575">
                  <a:solidFill>
                    <a:schemeClr val="bg1"/>
                  </a:solidFill>
                  <a:prstDash val="solid"/>
                </a:ln>
                <a:effectLst/>
                <a:latin typeface="+mn-lt"/>
              </a:rPr>
              <a:t>Twitter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BBDED-7BBA-3342-B71D-A69AEF7BD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634" y="2757549"/>
            <a:ext cx="9144000" cy="1655762"/>
          </a:xfrm>
        </p:spPr>
        <p:txBody>
          <a:bodyPr/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Natural Language Processing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F0D04-52D0-0B48-9720-2EED5234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561" y="2540731"/>
            <a:ext cx="2369353" cy="2566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2DC98-3664-4C4F-B1EC-2A82515E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01" y="2757549"/>
            <a:ext cx="2387601" cy="2387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221BF5-2949-4D47-B0D3-485D0414CE28}"/>
              </a:ext>
            </a:extLst>
          </p:cNvPr>
          <p:cNvSpPr/>
          <p:nvPr/>
        </p:nvSpPr>
        <p:spPr>
          <a:xfrm>
            <a:off x="4322489" y="5978786"/>
            <a:ext cx="3244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Brennan Mathis</a:t>
            </a:r>
          </a:p>
        </p:txBody>
      </p:sp>
    </p:spTree>
    <p:extLst>
      <p:ext uri="{BB962C8B-B14F-4D97-AF65-F5344CB8AC3E}">
        <p14:creationId xmlns:p14="http://schemas.microsoft.com/office/powerpoint/2010/main" val="150460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99D0-60D1-B043-904F-E9A3E293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89" y="7253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Training &amp; Validation Loss/Accuracy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60DF26-EDEB-B04C-AC5B-5C3771FC1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4230" y="1580788"/>
            <a:ext cx="5571259" cy="440823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0F3A0F6-91FD-404B-9AA9-31A2C82B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29" y="2493819"/>
            <a:ext cx="3749241" cy="2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41427-0B2C-A442-B631-8232C7EA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527" y="345966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Business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FD2F70-5E06-4A88-9BAB-FCFB32DA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3530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697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D9EF-CAAD-864F-BB05-D3109228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614" y="365558"/>
            <a:ext cx="3235036" cy="1325563"/>
          </a:xfrm>
        </p:spPr>
        <p:txBody>
          <a:bodyPr/>
          <a:lstStyle/>
          <a:p>
            <a:r>
              <a:rPr lang="en-US" dirty="0"/>
              <a:t>#Thankyou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B41780-7CB7-0E4B-8265-1D00744E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2691" y="1691121"/>
            <a:ext cx="5646882" cy="42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CC14A-F070-1D43-BB80-1DAA2BEF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F5CD-3EAF-7044-8312-627E95A8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Find a method to assess consumer sentiment toward product or brand using public tweets and language contained within tweets without individually assessing tweet</a:t>
            </a:r>
          </a:p>
        </p:txBody>
      </p:sp>
    </p:spTree>
    <p:extLst>
      <p:ext uri="{BB962C8B-B14F-4D97-AF65-F5344CB8AC3E}">
        <p14:creationId xmlns:p14="http://schemas.microsoft.com/office/powerpoint/2010/main" val="40723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F7BC-7967-A144-A780-F09467EB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478" y="617264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840C-F642-7540-BF68-BA343FB2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480" y="2415887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By providing sentiment analysis information obtained through tweets, informed decisions can be made implementing policy to continue positive sentiment or execution of corrective action in the case of negative sentiment.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F681D-5ABE-4F57-B1D5-1FEB47518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4" r="3451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150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B26CA-663C-3346-BB92-997BE59C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Factors Assessed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B9ABE6D-FE90-BC4B-BD28-76FA5A59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2" y="678873"/>
            <a:ext cx="7346605" cy="4436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1049-DFED-7D47-802F-BC0592F1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sz="2000"/>
              <a:t>Tweets regarding specific technology based companies and their products(Apple &amp; Android/Google)</a:t>
            </a:r>
          </a:p>
          <a:p>
            <a:endParaRPr lang="en-US" sz="2000"/>
          </a:p>
          <a:p>
            <a:r>
              <a:rPr lang="en-US" sz="2000"/>
              <a:t>Term frequency and relativity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Combinations of words(n-grams)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6194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B0D2-E3FB-534B-870D-3A934E38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513332"/>
            <a:ext cx="6411686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Dataset Info</a:t>
            </a:r>
          </a:p>
        </p:txBody>
      </p:sp>
      <p:pic>
        <p:nvPicPr>
          <p:cNvPr id="9" name="Content Placeholder 8" descr="A picture containing device, clock&#10;&#10;Description automatically generated">
            <a:extLst>
              <a:ext uri="{FF2B5EF4-FFF2-40B4-BE49-F238E27FC236}">
                <a16:creationId xmlns:a16="http://schemas.microsoft.com/office/drawing/2014/main" id="{FD6048CB-F1FB-F34C-8659-4C1D99982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3272" y="454245"/>
            <a:ext cx="6567055" cy="66404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E144D2-EFFF-FD47-A937-8F49A11598C4}"/>
              </a:ext>
            </a:extLst>
          </p:cNvPr>
          <p:cNvSpPr txBox="1"/>
          <p:nvPr/>
        </p:nvSpPr>
        <p:spPr>
          <a:xfrm>
            <a:off x="437510" y="5035555"/>
            <a:ext cx="519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5059 unique words/tokens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B7B06-D788-7B4F-9FCF-C1C0CF4AE77D}"/>
              </a:ext>
            </a:extLst>
          </p:cNvPr>
          <p:cNvSpPr txBox="1"/>
          <p:nvPr/>
        </p:nvSpPr>
        <p:spPr>
          <a:xfrm>
            <a:off x="540327" y="2958661"/>
            <a:ext cx="2496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3392 tweets</a:t>
            </a:r>
          </a:p>
        </p:txBody>
      </p:sp>
    </p:spTree>
    <p:extLst>
      <p:ext uri="{BB962C8B-B14F-4D97-AF65-F5344CB8AC3E}">
        <p14:creationId xmlns:p14="http://schemas.microsoft.com/office/powerpoint/2010/main" val="42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80E6-5770-3440-B24F-485EADC5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727" y="119144"/>
            <a:ext cx="10515600" cy="1325563"/>
          </a:xfrm>
        </p:spPr>
        <p:txBody>
          <a:bodyPr/>
          <a:lstStyle/>
          <a:p>
            <a:r>
              <a:rPr lang="en-US" dirty="0"/>
              <a:t>PCA on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514CCE-F4C0-7F44-B26A-EA9B7058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6618" y="1360941"/>
            <a:ext cx="7669214" cy="52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FE72-A935-8747-BB65-F13E8F87CBE4}"/>
              </a:ext>
            </a:extLst>
          </p:cNvPr>
          <p:cNvSpPr txBox="1"/>
          <p:nvPr/>
        </p:nvSpPr>
        <p:spPr>
          <a:xfrm>
            <a:off x="838200" y="562271"/>
            <a:ext cx="10515600" cy="1128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Negative terms</a:t>
            </a: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8433006-4E75-6F47-A87D-B5CB4F4F4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8" r="-1" b="732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9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F350-D657-984F-B310-589985CA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Positive terms</a:t>
            </a:r>
          </a:p>
        </p:txBody>
      </p:sp>
      <p:pic>
        <p:nvPicPr>
          <p:cNvPr id="4" name="Picture 3" descr="A close up of text on a wooden surface&#10;&#10;Description automatically generated">
            <a:extLst>
              <a:ext uri="{FF2B5EF4-FFF2-40B4-BE49-F238E27FC236}">
                <a16:creationId xmlns:a16="http://schemas.microsoft.com/office/drawing/2014/main" id="{DFA31FA4-AA56-304E-B0B0-9BAC4C276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7" r="-1" b="471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B2A1-233E-2545-8448-DBF3AC6B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52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061DA4-F6C1-4008-A8FF-150F719CD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290991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D22755-017C-3045-86D1-78813FA18079}"/>
              </a:ext>
            </a:extLst>
          </p:cNvPr>
          <p:cNvSpPr txBox="1"/>
          <p:nvPr/>
        </p:nvSpPr>
        <p:spPr>
          <a:xfrm>
            <a:off x="1468581" y="4087091"/>
            <a:ext cx="2821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88% accuracy </a:t>
            </a:r>
          </a:p>
        </p:txBody>
      </p:sp>
    </p:spTree>
    <p:extLst>
      <p:ext uri="{BB962C8B-B14F-4D97-AF65-F5344CB8AC3E}">
        <p14:creationId xmlns:p14="http://schemas.microsoft.com/office/powerpoint/2010/main" val="176345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592</Words>
  <Application>Microsoft Macintosh PowerPoint</Application>
  <PresentationFormat>Widescreen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Twitter Sentiment Analysis</vt:lpstr>
      <vt:lpstr>Problem Statement</vt:lpstr>
      <vt:lpstr>Business Value</vt:lpstr>
      <vt:lpstr>Factors Assessed</vt:lpstr>
      <vt:lpstr>Dataset Info</vt:lpstr>
      <vt:lpstr>PCA on Dataset</vt:lpstr>
      <vt:lpstr>PowerPoint Presentation</vt:lpstr>
      <vt:lpstr>Positive terms</vt:lpstr>
      <vt:lpstr>Methodology</vt:lpstr>
      <vt:lpstr>Training &amp; Validation Loss/Accuracy </vt:lpstr>
      <vt:lpstr>Business Recommendations</vt:lpstr>
      <vt:lpstr>#Thankyou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Brennan Mathis</dc:creator>
  <cp:lastModifiedBy>Brennan Mathis</cp:lastModifiedBy>
  <cp:revision>2</cp:revision>
  <dcterms:created xsi:type="dcterms:W3CDTF">2020-09-25T21:33:35Z</dcterms:created>
  <dcterms:modified xsi:type="dcterms:W3CDTF">2020-09-25T21:38:41Z</dcterms:modified>
</cp:coreProperties>
</file>